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4E96ADF9-E401-41E9-9118-17490B2C9087}" type="datetimeFigureOut">
              <a:rPr lang="ar-IQ" smtClean="0"/>
              <a:t>10/04/1440</a:t>
            </a:fld>
            <a:endParaRPr lang="ar-IQ"/>
          </a:p>
        </p:txBody>
      </p:sp>
      <p:sp>
        <p:nvSpPr>
          <p:cNvPr id="8" name="Slide Number Placeholder 7"/>
          <p:cNvSpPr>
            <a:spLocks noGrp="1"/>
          </p:cNvSpPr>
          <p:nvPr>
            <p:ph type="sldNum" sz="quarter" idx="11"/>
          </p:nvPr>
        </p:nvSpPr>
        <p:spPr/>
        <p:txBody>
          <a:bodyPr/>
          <a:lstStyle/>
          <a:p>
            <a:fld id="{6D5D7C76-0EF4-4E68-92E4-FC90E3874114}"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96ADF9-E401-41E9-9118-17490B2C9087}"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5D7C76-0EF4-4E68-92E4-FC90E387411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E96ADF9-E401-41E9-9118-17490B2C9087}"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5D7C76-0EF4-4E68-92E4-FC90E387411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4E96ADF9-E401-41E9-9118-17490B2C9087}"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5D7C76-0EF4-4E68-92E4-FC90E387411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E96ADF9-E401-41E9-9118-17490B2C9087}"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5D7C76-0EF4-4E68-92E4-FC90E3874114}" type="slidenum">
              <a:rPr lang="ar-IQ" smtClean="0"/>
              <a:t>‹#›</a:t>
            </a:fld>
            <a:endParaRPr lang="ar-IQ"/>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4E96ADF9-E401-41E9-9118-17490B2C9087}"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5D7C76-0EF4-4E68-92E4-FC90E3874114}" type="slidenum">
              <a:rPr lang="ar-IQ" smtClean="0"/>
              <a:t>‹#›</a:t>
            </a:fld>
            <a:endParaRPr lang="ar-IQ"/>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4E96ADF9-E401-41E9-9118-17490B2C9087}"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D5D7C76-0EF4-4E68-92E4-FC90E3874114}" type="slidenum">
              <a:rPr lang="ar-IQ" smtClean="0"/>
              <a:t>‹#›</a:t>
            </a:fld>
            <a:endParaRPr lang="ar-IQ"/>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E96ADF9-E401-41E9-9118-17490B2C9087}"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5D7C76-0EF4-4E68-92E4-FC90E387411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6ADF9-E401-41E9-9118-17490B2C9087}"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D5D7C76-0EF4-4E68-92E4-FC90E387411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E96ADF9-E401-41E9-9118-17490B2C9087}"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5D7C76-0EF4-4E68-92E4-FC90E387411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E96ADF9-E401-41E9-9118-17490B2C9087}"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5D7C76-0EF4-4E68-92E4-FC90E387411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E96ADF9-E401-41E9-9118-17490B2C9087}" type="datetimeFigureOut">
              <a:rPr lang="ar-IQ" smtClean="0"/>
              <a:t>10/04/1440</a:t>
            </a:fld>
            <a:endParaRPr lang="ar-IQ"/>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IQ"/>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D5D7C76-0EF4-4E68-92E4-FC90E3874114}" type="slidenum">
              <a:rPr lang="ar-IQ" smtClean="0"/>
              <a:t>‹#›</a:t>
            </a:fld>
            <a:endParaRPr lang="ar-IQ"/>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1"/>
            <a:ext cx="9127526" cy="6247864"/>
          </a:xfrm>
          <a:prstGeom prst="rect">
            <a:avLst/>
          </a:prstGeom>
        </p:spPr>
        <p:txBody>
          <a:bodyPr wrap="square">
            <a:spAutoFit/>
          </a:bodyPr>
          <a:lstStyle/>
          <a:p>
            <a:r>
              <a:rPr lang="ar-SA" sz="2000" dirty="0">
                <a:latin typeface="Times New Roman"/>
                <a:ea typeface="Times New Roman"/>
              </a:rPr>
              <a:t>التمارين الخاصة بمهارة الطفو</a:t>
            </a:r>
            <a:endParaRPr lang="en-US" dirty="0" smtClean="0">
              <a:effectLst/>
              <a:latin typeface="Times New Roman"/>
              <a:ea typeface="Times New Roman"/>
            </a:endParaRPr>
          </a:p>
          <a:p>
            <a:pPr marL="342900" lvl="0" indent="-342900">
              <a:buFont typeface="Times New Roman"/>
              <a:buChar char="-"/>
              <a:tabLst>
                <a:tab pos="160020" algn="l"/>
              </a:tabLst>
            </a:pPr>
            <a:r>
              <a:rPr lang="ar-IQ" sz="2000" dirty="0">
                <a:latin typeface="Times New Roman"/>
                <a:ea typeface="Times New Roman"/>
              </a:rPr>
              <a:t>النزول إلى داخل الماء ، التحرك الحر داخل المسبح. </a:t>
            </a:r>
            <a:endParaRPr lang="en-US" dirty="0" smtClean="0">
              <a:effectLst/>
              <a:latin typeface="Times New Roman"/>
              <a:ea typeface="Times New Roman"/>
              <a:cs typeface="Simplified Arabic"/>
            </a:endParaRPr>
          </a:p>
          <a:p>
            <a:r>
              <a:rPr lang="ar-IQ" sz="2000" dirty="0">
                <a:latin typeface="Times New Roman"/>
                <a:ea typeface="Times New Roman"/>
              </a:rPr>
              <a:t>- تطبيق مهارة كتم النفس لأطول فترة ممكنة.(تكرر4 مرات)</a:t>
            </a:r>
            <a:endParaRPr lang="en-US" dirty="0" smtClean="0">
              <a:effectLst/>
              <a:latin typeface="Times New Roman"/>
              <a:ea typeface="Times New Roman"/>
            </a:endParaRPr>
          </a:p>
          <a:p>
            <a:r>
              <a:rPr lang="ar-IQ" sz="2000" dirty="0">
                <a:latin typeface="Times New Roman"/>
                <a:ea typeface="Times New Roman"/>
              </a:rPr>
              <a:t>1- مسك حافة الحوض ، عند الإشارة تطبق مهارة الطفو  بمساعدة الزميلة لأخذ الوضع بصورة صحيحة.</a:t>
            </a:r>
            <a:endParaRPr lang="en-US" dirty="0" smtClean="0">
              <a:effectLst/>
              <a:latin typeface="Times New Roman"/>
              <a:ea typeface="Times New Roman"/>
            </a:endParaRPr>
          </a:p>
          <a:p>
            <a:r>
              <a:rPr lang="ar-IQ" sz="2000" dirty="0">
                <a:latin typeface="Times New Roman"/>
                <a:ea typeface="Times New Roman"/>
              </a:rPr>
              <a:t>2- يكرر التمرين السابق بأخذ شهيق بعد إشارة المدرس ، ثم تطبيق التمرين وطرح الزفير داخل الماء.</a:t>
            </a:r>
            <a:endParaRPr lang="en-US" dirty="0" smtClean="0">
              <a:effectLst/>
              <a:latin typeface="Times New Roman"/>
              <a:ea typeface="Times New Roman"/>
            </a:endParaRPr>
          </a:p>
          <a:p>
            <a:r>
              <a:rPr lang="ar-IQ" sz="2000" dirty="0">
                <a:latin typeface="Times New Roman"/>
                <a:ea typeface="Times New Roman"/>
              </a:rPr>
              <a:t>3- تؤدى مهارة الطفو الأفقي باستخدام ألواح الطفو ، يؤدى التمرين بالتناوب.</a:t>
            </a:r>
            <a:endParaRPr lang="en-US" dirty="0" smtClean="0">
              <a:effectLst/>
              <a:latin typeface="Times New Roman"/>
              <a:ea typeface="Times New Roman"/>
            </a:endParaRPr>
          </a:p>
          <a:p>
            <a:r>
              <a:rPr lang="ar-IQ" sz="2000" dirty="0">
                <a:latin typeface="Times New Roman"/>
                <a:ea typeface="Times New Roman"/>
              </a:rPr>
              <a:t>4- تؤدى المهارة بمساعدة الزميل بوقوفها أمام زميلتها ومسك ذراعيها ومحولة التقدم للأمام، يؤدى التمرين بالتناوب.</a:t>
            </a:r>
            <a:endParaRPr lang="en-US" dirty="0" smtClean="0">
              <a:effectLst/>
              <a:latin typeface="Times New Roman"/>
              <a:ea typeface="Times New Roman"/>
            </a:endParaRPr>
          </a:p>
          <a:p>
            <a:r>
              <a:rPr lang="ar-IQ" sz="2000" dirty="0">
                <a:latin typeface="Times New Roman"/>
                <a:ea typeface="Times New Roman"/>
              </a:rPr>
              <a:t>5- يكرر التمرين السابق بالحركة ذهاب وإياب بالتناوب من قبل الزميلتين بأداء الحركة .</a:t>
            </a:r>
            <a:endParaRPr lang="en-US" dirty="0" smtClean="0">
              <a:effectLst/>
              <a:latin typeface="Times New Roman"/>
              <a:ea typeface="Times New Roman"/>
            </a:endParaRPr>
          </a:p>
          <a:p>
            <a:r>
              <a:rPr lang="ar-IQ" sz="2000" dirty="0">
                <a:latin typeface="Times New Roman"/>
                <a:ea typeface="Times New Roman"/>
              </a:rPr>
              <a:t>( يؤدى التمرين باستمرار)</a:t>
            </a:r>
            <a:endParaRPr lang="en-US" dirty="0" smtClean="0">
              <a:effectLst/>
              <a:latin typeface="Times New Roman"/>
              <a:ea typeface="Times New Roman"/>
            </a:endParaRPr>
          </a:p>
          <a:p>
            <a:r>
              <a:rPr lang="ar-IQ" sz="2000" dirty="0">
                <a:latin typeface="Times New Roman"/>
                <a:ea typeface="Times New Roman"/>
              </a:rPr>
              <a:t>6- (الوقوف ،الذراعان عاليا) عند الإشارة تؤدى مهارة الطفو  ، يؤدى التمرين بالتناوب.</a:t>
            </a:r>
            <a:endParaRPr lang="en-US" dirty="0" smtClean="0">
              <a:effectLst/>
              <a:latin typeface="Times New Roman"/>
              <a:ea typeface="Times New Roman"/>
            </a:endParaRPr>
          </a:p>
          <a:p>
            <a:r>
              <a:rPr lang="ar-IQ" sz="2000" dirty="0">
                <a:latin typeface="Times New Roman"/>
                <a:ea typeface="Times New Roman"/>
              </a:rPr>
              <a:t>( يكرر التمرين إلى إتقان المهارة).</a:t>
            </a:r>
            <a:endParaRPr lang="en-US" dirty="0" smtClean="0">
              <a:effectLst/>
              <a:latin typeface="Times New Roman"/>
              <a:ea typeface="Times New Roman"/>
            </a:endParaRPr>
          </a:p>
          <a:p>
            <a:r>
              <a:rPr lang="ar-IQ" sz="2000" dirty="0">
                <a:latin typeface="Times New Roman"/>
                <a:ea typeface="Times New Roman"/>
              </a:rPr>
              <a:t>7- (الوقوف) عند الإشارة تؤدى مهارة الطفو ، ثم الوقوف وتأدية المهارة مرة ثانية. </a:t>
            </a:r>
            <a:endParaRPr lang="en-US" dirty="0" smtClean="0">
              <a:effectLst/>
              <a:latin typeface="Times New Roman"/>
              <a:ea typeface="Times New Roman"/>
            </a:endParaRPr>
          </a:p>
          <a:p>
            <a:r>
              <a:rPr lang="ar-IQ" sz="2000" dirty="0">
                <a:latin typeface="Times New Roman"/>
                <a:ea typeface="Times New Roman"/>
              </a:rPr>
              <a:t>8- يكرر نفس التمرين مرة  بغلق العينان.</a:t>
            </a:r>
            <a:endParaRPr lang="en-US" dirty="0" smtClean="0">
              <a:effectLst/>
              <a:latin typeface="Times New Roman"/>
              <a:ea typeface="Times New Roman"/>
            </a:endParaRPr>
          </a:p>
          <a:p>
            <a:r>
              <a:rPr lang="ar-IQ" sz="2000" dirty="0">
                <a:latin typeface="Times New Roman"/>
                <a:ea typeface="Times New Roman"/>
              </a:rPr>
              <a:t>9- الوقوف ، مسك حافة الحوض ،اخذ شهيق ثم النزول العمودي إلى الماء مع سحب الركبتين باتجاه الصدر وضم الرأس للداخل لأخذ وضع التكور.</a:t>
            </a:r>
            <a:endParaRPr lang="en-US" dirty="0" smtClean="0">
              <a:effectLst/>
              <a:latin typeface="Times New Roman"/>
              <a:ea typeface="Times New Roman"/>
            </a:endParaRPr>
          </a:p>
          <a:p>
            <a:r>
              <a:rPr lang="ar-IQ" sz="2000" dirty="0">
                <a:latin typeface="Times New Roman"/>
                <a:ea typeface="Times New Roman"/>
              </a:rPr>
              <a:t>10- الوقوف ، عند الإشارة أداء مهارة طفو القرفصاء.</a:t>
            </a:r>
            <a:endParaRPr lang="en-US" dirty="0" smtClean="0">
              <a:effectLst/>
              <a:latin typeface="Times New Roman"/>
              <a:ea typeface="Times New Roman"/>
            </a:endParaRPr>
          </a:p>
          <a:p>
            <a:r>
              <a:rPr lang="ar-IQ" sz="2000" dirty="0">
                <a:latin typeface="Times New Roman"/>
                <a:ea typeface="Times New Roman"/>
              </a:rPr>
              <a:t>11- أداء مهارة الطفو الأفقي ثم الوقوف وأداء مهارة طفو القرفصاء . يؤدى بالتناوب. 12- أداء مهارة الطفو الأفقي بعدها يتم سحب الركبتين باتجاه الصدر مع ضم الرأس للداخل لأخذ وضع مهارة التكور ، ثم الوقوف بنزول القدمين للأسفل وصعود الجذع عاليا</a:t>
            </a:r>
            <a:r>
              <a:rPr lang="ar-IQ" sz="2000" dirty="0" smtClean="0">
                <a:latin typeface="Times New Roman"/>
                <a:ea typeface="Times New Roman"/>
              </a:rPr>
              <a:t>.</a:t>
            </a:r>
            <a:endParaRPr lang="en-US" dirty="0" smtClean="0">
              <a:effectLst/>
              <a:latin typeface="Times New Roman"/>
              <a:ea typeface="Times New Roman"/>
            </a:endParaRPr>
          </a:p>
        </p:txBody>
      </p:sp>
    </p:spTree>
    <p:extLst>
      <p:ext uri="{BB962C8B-B14F-4D97-AF65-F5344CB8AC3E}">
        <p14:creationId xmlns:p14="http://schemas.microsoft.com/office/powerpoint/2010/main" val="1685761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892480" cy="3539430"/>
          </a:xfrm>
          <a:prstGeom prst="rect">
            <a:avLst/>
          </a:prstGeom>
        </p:spPr>
        <p:txBody>
          <a:bodyPr wrap="square">
            <a:spAutoFit/>
          </a:bodyPr>
          <a:lstStyle/>
          <a:p>
            <a:r>
              <a:rPr lang="ar-IQ" sz="3200" dirty="0" smtClean="0">
                <a:latin typeface="Times New Roman"/>
                <a:ea typeface="Times New Roman"/>
              </a:rPr>
              <a:t>14-الوقوف </a:t>
            </a:r>
            <a:r>
              <a:rPr lang="ar-IQ" sz="3200" dirty="0">
                <a:latin typeface="Times New Roman"/>
                <a:ea typeface="Times New Roman"/>
              </a:rPr>
              <a:t>وعند سماع إشارة المدرسة أداء مهارة طفو النجمة ، ثم الوقوف والمشي مسافة ، ثم أداء المهارة مرة أخرى.</a:t>
            </a:r>
            <a:endParaRPr lang="en-US" sz="2800" dirty="0" smtClean="0">
              <a:effectLst/>
              <a:latin typeface="Times New Roman"/>
              <a:ea typeface="Times New Roman"/>
            </a:endParaRPr>
          </a:p>
          <a:p>
            <a:r>
              <a:rPr lang="ar-IQ" sz="3200" dirty="0">
                <a:latin typeface="Times New Roman"/>
                <a:ea typeface="Times New Roman"/>
              </a:rPr>
              <a:t>15- أداء مهارة طفو النجمة ثم طفو القرفصاء . يؤدى التمرين بالتناوب.</a:t>
            </a:r>
            <a:endParaRPr lang="en-US" sz="2800" dirty="0" smtClean="0">
              <a:effectLst/>
              <a:latin typeface="Times New Roman"/>
              <a:ea typeface="Times New Roman"/>
            </a:endParaRPr>
          </a:p>
          <a:p>
            <a:r>
              <a:rPr lang="ar-IQ" sz="3200" dirty="0">
                <a:latin typeface="Times New Roman"/>
                <a:ea typeface="Times New Roman"/>
              </a:rPr>
              <a:t>16- أداء مهارة طفو النجمة ثم طفو </a:t>
            </a:r>
            <a:r>
              <a:rPr lang="ar-IQ" sz="3200" dirty="0" smtClean="0">
                <a:latin typeface="Times New Roman"/>
                <a:ea typeface="Times New Roman"/>
              </a:rPr>
              <a:t>القرفصاء. </a:t>
            </a:r>
            <a:r>
              <a:rPr lang="ar-IQ" sz="3200" dirty="0" err="1" smtClean="0">
                <a:latin typeface="Times New Roman"/>
                <a:ea typeface="Times New Roman"/>
              </a:rPr>
              <a:t>يؤدىي</a:t>
            </a:r>
            <a:r>
              <a:rPr lang="ar-IQ" sz="3200" dirty="0" smtClean="0">
                <a:latin typeface="Times New Roman"/>
                <a:ea typeface="Times New Roman"/>
              </a:rPr>
              <a:t> بالتناوب </a:t>
            </a:r>
            <a:r>
              <a:rPr lang="ar-IQ" sz="3200" dirty="0">
                <a:latin typeface="Times New Roman"/>
                <a:ea typeface="Times New Roman"/>
              </a:rPr>
              <a:t>.</a:t>
            </a:r>
            <a:endParaRPr lang="en-US" sz="2800" dirty="0" smtClean="0">
              <a:effectLst/>
              <a:latin typeface="Times New Roman"/>
              <a:ea typeface="Times New Roman"/>
            </a:endParaRPr>
          </a:p>
          <a:p>
            <a:r>
              <a:rPr lang="ar-IQ" sz="3200" dirty="0">
                <a:ea typeface="Times New Roman"/>
              </a:rPr>
              <a:t>17- أداء مهارة الطفو بأنواعها الثلاث ذهابا وإيابا بتأدية ، يؤدى التمرين بالتبادل.</a:t>
            </a:r>
            <a:endParaRPr lang="ar-IQ" sz="3200" dirty="0"/>
          </a:p>
        </p:txBody>
      </p:sp>
    </p:spTree>
    <p:extLst>
      <p:ext uri="{BB962C8B-B14F-4D97-AF65-F5344CB8AC3E}">
        <p14:creationId xmlns:p14="http://schemas.microsoft.com/office/powerpoint/2010/main" val="3735847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96170" y="260648"/>
            <a:ext cx="3382657" cy="490199"/>
          </a:xfrm>
          <a:prstGeom prst="rect">
            <a:avLst/>
          </a:prstGeom>
        </p:spPr>
        <p:txBody>
          <a:bodyPr wrap="none">
            <a:spAutoFit/>
          </a:bodyPr>
          <a:lstStyle/>
          <a:p>
            <a:pPr lvl="0">
              <a:lnSpc>
                <a:spcPct val="115000"/>
              </a:lnSpc>
              <a:spcAft>
                <a:spcPts val="1000"/>
              </a:spcAft>
              <a:tabLst>
                <a:tab pos="228600" algn="l"/>
              </a:tabLst>
            </a:pPr>
            <a:r>
              <a:rPr lang="ar-SA" sz="2400" dirty="0" smtClean="0">
                <a:latin typeface="Calibri"/>
                <a:ea typeface="Calibri"/>
              </a:rPr>
              <a:t>3- مهارة </a:t>
            </a:r>
            <a:r>
              <a:rPr lang="ar-SA" sz="2400" dirty="0">
                <a:latin typeface="Calibri"/>
                <a:ea typeface="Calibri"/>
              </a:rPr>
              <a:t>الانسياب أو الانزلاق : </a:t>
            </a:r>
            <a:endParaRPr lang="en-US" dirty="0">
              <a:effectLst/>
              <a:latin typeface="Calibri"/>
              <a:ea typeface="Calibri"/>
              <a:cs typeface="Arial"/>
            </a:endParaRPr>
          </a:p>
        </p:txBody>
      </p:sp>
      <p:sp>
        <p:nvSpPr>
          <p:cNvPr id="3" name="مستطيل 2"/>
          <p:cNvSpPr/>
          <p:nvPr/>
        </p:nvSpPr>
        <p:spPr>
          <a:xfrm>
            <a:off x="0" y="889844"/>
            <a:ext cx="8964488" cy="4801314"/>
          </a:xfrm>
          <a:prstGeom prst="rect">
            <a:avLst/>
          </a:prstGeom>
        </p:spPr>
        <p:txBody>
          <a:bodyPr wrap="square">
            <a:spAutoFit/>
          </a:bodyPr>
          <a:lstStyle/>
          <a:p>
            <a:r>
              <a:rPr lang="ar-SA" sz="2400" dirty="0">
                <a:latin typeface="Times New Roman"/>
                <a:ea typeface="Times New Roman"/>
              </a:rPr>
              <a:t>يعد الانسياب الأمامي والخلفي من المهارات المهمة لتعليم السباحة للتقدم بالوضع العام للجسم ويهدف المعلم من وراء تعلم الانسياب هو الموازنة فوق سطح الماء للتهيؤ للتمارين الآتية لحركات الرجلين والذراعين والسباحة الكاملة ولهذا يجب أن يعطي الانسياب الأمامي والخلفي لكي تحافظ على وضع الجسم وموازنته واخذ الوضع الأفقي على سطح الماء بصورة صحيحة. </a:t>
            </a:r>
            <a:endParaRPr lang="en-US" sz="2000" dirty="0" smtClean="0">
              <a:effectLst/>
              <a:latin typeface="Times New Roman"/>
              <a:ea typeface="Times New Roman"/>
            </a:endParaRPr>
          </a:p>
          <a:p>
            <a:r>
              <a:rPr lang="ar-SA" sz="2400" dirty="0">
                <a:latin typeface="Times New Roman"/>
                <a:ea typeface="Times New Roman"/>
              </a:rPr>
              <a:t>أ – مهارة الانسياب الأمامي : ينزل المبتدئ إلى الحوض في منطقة الضحل ويسند ظهره على الحائط ويضع إحدى قدميه على حافة الحوض والثانية على ارض الحوض ثم يمد ذراعه إلى الأمام. وبعدها يأخذ شهيقا بواسطة الفم وهنا على المبتدئ بان يكون كتفاه بمستوى الماء كي تسهل عملية الانسياب وبعد يميل الجسم إلى الأمام بعد أن يصبح الرأس بين الذراعين الممدودة للأمام. يدفع المبتدئ الحائط بالقدم المستندة، لكي يشكل الجسم وضعا طافيا بصورة أفقية على سطح الماء. يقوم المعلم بعملية المساعدة للذين لا يستطيعون الانسياب وذلك بسحب المبتدئ من الذراعين</a:t>
            </a:r>
            <a:r>
              <a:rPr lang="ar-SA" dirty="0">
                <a:latin typeface="Times New Roman"/>
                <a:ea typeface="Times New Roman"/>
              </a:rPr>
              <a:t>.</a:t>
            </a:r>
            <a:endParaRPr lang="en-US" sz="1600" dirty="0" smtClean="0">
              <a:effectLst/>
              <a:latin typeface="Times New Roman"/>
              <a:ea typeface="Times New Roman"/>
            </a:endParaRPr>
          </a:p>
          <a:p>
            <a:r>
              <a:rPr lang="ar-SA" dirty="0">
                <a:latin typeface="Times New Roman"/>
                <a:ea typeface="Times New Roman"/>
              </a:rPr>
              <a:t> </a:t>
            </a:r>
            <a:endParaRPr lang="en-US" sz="1600" dirty="0">
              <a:effectLst/>
              <a:latin typeface="Times New Roman"/>
              <a:ea typeface="Times New Roman"/>
            </a:endParaRPr>
          </a:p>
        </p:txBody>
      </p:sp>
    </p:spTree>
    <p:extLst>
      <p:ext uri="{BB962C8B-B14F-4D97-AF65-F5344CB8AC3E}">
        <p14:creationId xmlns:p14="http://schemas.microsoft.com/office/powerpoint/2010/main" val="1006904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97346"/>
            <a:ext cx="8784976" cy="6001643"/>
          </a:xfrm>
          <a:prstGeom prst="rect">
            <a:avLst/>
          </a:prstGeom>
        </p:spPr>
        <p:txBody>
          <a:bodyPr wrap="square">
            <a:spAutoFit/>
          </a:bodyPr>
          <a:lstStyle/>
          <a:p>
            <a:pPr algn="ctr"/>
            <a:r>
              <a:rPr lang="ar-IQ" sz="2400" dirty="0">
                <a:latin typeface="Times New Roman"/>
                <a:ea typeface="Times New Roman"/>
              </a:rPr>
              <a:t>انواع مهارة الانزلاق </a:t>
            </a:r>
            <a:endParaRPr lang="en-US" sz="2000" dirty="0" smtClean="0">
              <a:effectLst/>
              <a:latin typeface="Times New Roman"/>
              <a:ea typeface="Times New Roman"/>
            </a:endParaRPr>
          </a:p>
          <a:p>
            <a:r>
              <a:rPr lang="ar-IQ" sz="2400" dirty="0">
                <a:latin typeface="Times New Roman"/>
                <a:ea typeface="Times New Roman"/>
              </a:rPr>
              <a:t>1- الانزلاق الثابت : هو انزلاق فوق سطح الماء دون إجراء أي حركة من الأطراف (العليا والسفلى) فوق سطح الماء ،يؤدي بالوضع الأمامي ويهدف من وراء ذلك تعلم الطفو والموازنة فوق سطح الماء ويتهيأ لإجراء حركات الأطراف أثناء الانزلاق .</a:t>
            </a:r>
            <a:endParaRPr lang="en-US" sz="2000" dirty="0" smtClean="0">
              <a:effectLst/>
              <a:latin typeface="Times New Roman"/>
              <a:ea typeface="Times New Roman"/>
            </a:endParaRPr>
          </a:p>
          <a:p>
            <a:r>
              <a:rPr lang="ar-IQ" sz="2400" dirty="0">
                <a:latin typeface="Times New Roman"/>
                <a:ea typeface="Times New Roman"/>
              </a:rPr>
              <a:t>2- انزلاق المتحرك ويقصد به انزلاق الجسم فوق سطح الماء مع حركة الأطراف ويمكن أن يؤدي هذا الانزلاق بواسطة حركة الرجلين .أو بواسطة حركة الذراعين . </a:t>
            </a:r>
            <a:endParaRPr lang="en-US" sz="2000" dirty="0" smtClean="0">
              <a:effectLst/>
              <a:latin typeface="Times New Roman"/>
              <a:ea typeface="Times New Roman"/>
            </a:endParaRPr>
          </a:p>
          <a:p>
            <a:r>
              <a:rPr lang="ar-IQ" sz="2400" dirty="0">
                <a:latin typeface="Times New Roman"/>
                <a:ea typeface="Times New Roman"/>
              </a:rPr>
              <a:t> </a:t>
            </a:r>
            <a:endParaRPr lang="en-US" sz="2000" dirty="0" smtClean="0">
              <a:effectLst/>
              <a:latin typeface="Times New Roman"/>
              <a:ea typeface="Times New Roman"/>
            </a:endParaRPr>
          </a:p>
          <a:p>
            <a:r>
              <a:rPr lang="ar-IQ" sz="2400" dirty="0">
                <a:latin typeface="Times New Roman"/>
                <a:ea typeface="Times New Roman"/>
              </a:rPr>
              <a:t>التمارين الخاصة بمهارة الانزلاق</a:t>
            </a:r>
            <a:endParaRPr lang="en-US" sz="2000" dirty="0" smtClean="0">
              <a:effectLst/>
              <a:latin typeface="Times New Roman"/>
              <a:ea typeface="Times New Roman"/>
            </a:endParaRPr>
          </a:p>
          <a:p>
            <a:r>
              <a:rPr lang="ar-IQ" sz="2400" dirty="0">
                <a:latin typeface="Times New Roman"/>
                <a:ea typeface="Times New Roman"/>
              </a:rPr>
              <a:t>1- أداء بعض من التمارين لمهارة (الطفو الأفقي، طفو القرفصاء وطفو النجمة).</a:t>
            </a:r>
            <a:endParaRPr lang="en-US" sz="2000" dirty="0" smtClean="0">
              <a:effectLst/>
              <a:latin typeface="Times New Roman"/>
              <a:ea typeface="Times New Roman"/>
            </a:endParaRPr>
          </a:p>
          <a:p>
            <a:r>
              <a:rPr lang="ar-IQ" sz="2400" dirty="0">
                <a:latin typeface="Times New Roman"/>
                <a:ea typeface="Times New Roman"/>
              </a:rPr>
              <a:t>2- أداء تمارين لربط أنواع الطفو .</a:t>
            </a:r>
            <a:endParaRPr lang="en-US" sz="2000" dirty="0" smtClean="0">
              <a:effectLst/>
              <a:latin typeface="Times New Roman"/>
              <a:ea typeface="Times New Roman"/>
            </a:endParaRPr>
          </a:p>
          <a:p>
            <a:r>
              <a:rPr lang="ar-IQ" sz="2400" dirty="0">
                <a:latin typeface="Times New Roman"/>
                <a:ea typeface="Times New Roman"/>
              </a:rPr>
              <a:t>3- مسك حافة حوض السباحة بالذراعين ، إحدى القدمين مستندة على الحائط ، عند الإشارة  دفع الحائط بالقدم وأداء مهارة الطفو الأفقي</a:t>
            </a:r>
            <a:r>
              <a:rPr lang="ar-IQ" sz="2400" dirty="0" smtClean="0">
                <a:latin typeface="Times New Roman"/>
                <a:ea typeface="Times New Roman"/>
              </a:rPr>
              <a:t>. يؤدى </a:t>
            </a:r>
            <a:r>
              <a:rPr lang="ar-IQ" sz="2400" dirty="0">
                <a:latin typeface="Times New Roman"/>
                <a:ea typeface="Times New Roman"/>
              </a:rPr>
              <a:t>التمرين بالتبادل.</a:t>
            </a:r>
            <a:endParaRPr lang="en-US" sz="2000" dirty="0" smtClean="0">
              <a:effectLst/>
              <a:latin typeface="Times New Roman"/>
              <a:ea typeface="Times New Roman"/>
            </a:endParaRPr>
          </a:p>
          <a:p>
            <a:r>
              <a:rPr lang="ar-IQ" sz="2400" dirty="0">
                <a:latin typeface="Times New Roman"/>
                <a:ea typeface="Times New Roman"/>
              </a:rPr>
              <a:t>4- نفس التمرين السابق لكن استناد القدمين على جدار المسبح ، عند الإشارة يتم الدفع بالقدمين معا وأداء مهارة الطفو الأفقي على البطن.</a:t>
            </a:r>
            <a:endParaRPr lang="en-US" sz="2000" dirty="0" smtClean="0">
              <a:effectLst/>
              <a:latin typeface="Times New Roman"/>
              <a:ea typeface="Times New Roman"/>
            </a:endParaRPr>
          </a:p>
          <a:p>
            <a:r>
              <a:rPr lang="ar-IQ" sz="2400" dirty="0">
                <a:latin typeface="Times New Roman"/>
                <a:ea typeface="Times New Roman"/>
              </a:rPr>
              <a:t>5-تقسيم الطالبات إلى أرقام زوجية وفردية ، عند الإشارة يتم أداء مهارة الانزلاق والطفو على البطن لأطول مسافة  ثم والرجوع بنفس الأداء يؤدى التمرين بالتبادل.</a:t>
            </a:r>
            <a:endParaRPr lang="en-US" sz="2000" dirty="0">
              <a:effectLst/>
              <a:latin typeface="Times New Roman"/>
              <a:ea typeface="Times New Roman"/>
            </a:endParaRPr>
          </a:p>
        </p:txBody>
      </p:sp>
    </p:spTree>
    <p:extLst>
      <p:ext uri="{BB962C8B-B14F-4D97-AF65-F5344CB8AC3E}">
        <p14:creationId xmlns:p14="http://schemas.microsoft.com/office/powerpoint/2010/main" val="3001758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12</TotalTime>
  <Words>528</Words>
  <Application>Microsoft Office PowerPoint</Application>
  <PresentationFormat>عرض على الشاشة (3:4)‏</PresentationFormat>
  <Paragraphs>34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مدير تنفيذي</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almalak center</dc:creator>
  <cp:lastModifiedBy>almalak center</cp:lastModifiedBy>
  <cp:revision>3</cp:revision>
  <dcterms:created xsi:type="dcterms:W3CDTF">2018-12-18T07:54:59Z</dcterms:created>
  <dcterms:modified xsi:type="dcterms:W3CDTF">2018-12-18T08:07:48Z</dcterms:modified>
</cp:coreProperties>
</file>